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6" r:id="rId3"/>
    <p:sldId id="321" r:id="rId4"/>
    <p:sldId id="327" r:id="rId5"/>
    <p:sldId id="328" r:id="rId6"/>
    <p:sldId id="329" r:id="rId7"/>
    <p:sldId id="260" r:id="rId8"/>
    <p:sldId id="310" r:id="rId9"/>
    <p:sldId id="331" r:id="rId10"/>
    <p:sldId id="309" r:id="rId11"/>
    <p:sldId id="330" r:id="rId12"/>
    <p:sldId id="322" r:id="rId13"/>
    <p:sldId id="332" r:id="rId14"/>
    <p:sldId id="340" r:id="rId15"/>
    <p:sldId id="341" r:id="rId16"/>
    <p:sldId id="342" r:id="rId17"/>
    <p:sldId id="323" r:id="rId18"/>
    <p:sldId id="312" r:id="rId19"/>
    <p:sldId id="317" r:id="rId20"/>
    <p:sldId id="319" r:id="rId21"/>
    <p:sldId id="324" r:id="rId22"/>
    <p:sldId id="320" r:id="rId23"/>
    <p:sldId id="333" r:id="rId24"/>
    <p:sldId id="325" r:id="rId25"/>
    <p:sldId id="334" r:id="rId26"/>
    <p:sldId id="335" r:id="rId27"/>
    <p:sldId id="336" r:id="rId28"/>
    <p:sldId id="337" r:id="rId29"/>
    <p:sldId id="338" r:id="rId30"/>
    <p:sldId id="326" r:id="rId31"/>
    <p:sldId id="343" r:id="rId32"/>
    <p:sldId id="33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F2D7-AF4E-44E3-AC9E-FB0832578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B63D-E502-4A3C-B2AA-B098C7DE2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2DA7-25C6-4019-AA47-37AF4CE8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A1F4E-E5D0-4428-87E4-9965D9D4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A9AB4-977F-401E-BF0B-6C240202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C34E-D80A-46B8-AB7A-21B4BFF1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59045-D64D-45C1-A59C-8EB513112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2369C-A185-4A90-973A-18DF9404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616D-D2F1-4736-B159-4EAB5A47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72BFC-9782-40B2-B721-6D83F439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6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530F3-7991-4DD1-97EA-69B0CDB2F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6547B-7129-4405-99F2-6D9C4B848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D87D-406C-462A-914B-2E4C97AD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A230-3A86-433F-97E0-FB020D72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CEDB-1524-43C6-B393-C7E748B3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6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45DF-EC26-4ACE-99D6-2E06F9BD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D3CA-8E2C-44C5-8584-888635D7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D205-8756-4D5B-A779-FB99D4B1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3AF4F-5987-4F9E-80DF-7AA7FAC3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07C3-3502-4256-A9EC-62EE569A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5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A5E5-E38E-4B33-9240-0B729346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D8278-1C97-468C-8614-FBBB61C17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CAF4A-3E2B-4998-B60A-7B6B6788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71FA-1180-4F92-A907-AF1C4438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F2BE-4028-47D5-A1BA-BBB33BC3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6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CB7E-1E90-47EC-9EB4-2120D624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814F-AD7B-4457-9569-CF3B9E039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8BA4A-9C6A-4521-A6F5-F91EA09B4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5997-66E9-47B3-94AE-1F8409C2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FA532-C1F0-444B-BC76-41214F34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8CC6-8891-4245-8686-762689CD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3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5229-2911-4245-851E-1554154D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C817A-9EE4-4D59-837E-BA3A6EF62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59AA2-851A-4B83-95F8-FC8E2CC76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0D1F6-BF85-4EB0-A336-592F44C6B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1399E-C830-4522-ADEF-0BA8F3220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7CE25-9BA0-4575-A0E1-4004B7D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6D9DE-203B-413C-BBD1-018B47C2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65F36-966F-4861-AA2F-999D07F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0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EA40-87D3-4C92-97A0-20E76F68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98B75-C835-438D-9047-3B393FFB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B8EF6-E1EA-4EC0-B790-599859FF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646B9-6BF2-4ABD-95F8-56A5E518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8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F1193-120C-4D9F-BB9B-E21335B8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2C586-A0AC-4C7C-ADD8-D8025403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B430-C084-405E-A32A-9B2D8F77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2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C01C-42BF-400C-BB34-77C2C452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0111E-7E55-4195-9B7C-9889E3D2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D24BA-55B5-46E4-AA33-A475DA12E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7A96E-2BCF-493E-AC97-1D8D88C0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8AE0D-705F-48FF-BEB2-85AE8DA6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881F-09B6-4D1A-A9A5-E95C7AED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3B0F-ACDE-444A-A95E-36B3739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6F0B8-15F6-4ECE-A3C9-6F4AC3E30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D0641-C760-4850-9E34-D12880CFE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60E1F-32F5-44D4-B6ED-E5379F67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0173-989B-460F-AC75-63DF8F5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F0450-C46A-425C-9FA8-4116E366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3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5A473-E96E-42B4-BC01-361A2658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0073A-7B55-41C7-ACF7-90DBB8F97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4D0E4-4998-46B7-ACC3-EC3574DB3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3D819-138D-4C70-98A7-1D683136AD11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4AD0-0C2C-454B-8CBB-9CBADBF9A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BA73F-7DAC-4FF7-BE3E-581DCB51F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A62F8-0D53-4E27-8BA2-75F95FBFE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3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E6B9-E9F7-4CD1-8854-58795DBFBB2D}"/>
              </a:ext>
            </a:extLst>
          </p:cNvPr>
          <p:cNvSpPr txBox="1"/>
          <p:nvPr/>
        </p:nvSpPr>
        <p:spPr>
          <a:xfrm>
            <a:off x="167054" y="1392597"/>
            <a:ext cx="1070903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Deep learning for a smart e-learning system</a:t>
            </a:r>
            <a:endParaRPr lang="en-US" sz="32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solidFill>
                  <a:schemeClr val="accent4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การเรียนรู้เชิงลึกสำหรับระบบการเรียนรู้ทางอิเล็กทรอนิกส์ที่ชาญฉลาด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28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28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จัดทำโดย</a:t>
            </a:r>
          </a:p>
          <a:p>
            <a:pPr algn="ctr"/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นายธนายุทธ กลิ่นศรีสุข 61011212041</a:t>
            </a:r>
          </a:p>
          <a:p>
            <a:pPr algn="ctr"/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นายอดิศร ศรี</a:t>
            </a:r>
            <a:r>
              <a:rPr lang="th-TH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สุภ</a:t>
            </a:r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</a:t>
            </a:r>
            <a:r>
              <a:rPr lang="th-TH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โภ</a:t>
            </a:r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ชน์ 61011212073</a:t>
            </a:r>
          </a:p>
          <a:p>
            <a:pPr algn="ctr"/>
            <a:endParaRPr lang="th-TH" sz="28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AE02E3FB-70C0-4457-9B7A-004E2DACC061}"/>
              </a:ext>
            </a:extLst>
          </p:cNvPr>
          <p:cNvSpPr/>
          <p:nvPr/>
        </p:nvSpPr>
        <p:spPr>
          <a:xfrm flipV="1">
            <a:off x="1477181" y="2562830"/>
            <a:ext cx="8088775" cy="45719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47626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8721703-893D-4AB5-B30D-6CC4B2D25BDD}"/>
              </a:ext>
            </a:extLst>
          </p:cNvPr>
          <p:cNvSpPr txBox="1"/>
          <p:nvPr/>
        </p:nvSpPr>
        <p:spPr>
          <a:xfrm>
            <a:off x="940833" y="1724004"/>
            <a:ext cx="4583934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th-TH" sz="3600" spc="-64" dirty="0" err="1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อะซิงโครนัส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 </a:t>
            </a:r>
            <a:r>
              <a:rPr lang="en-US" sz="28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(Asynchronous) </a:t>
            </a:r>
            <a:endParaRPr lang="th-TH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2D5520B2-0919-47D1-B08C-64F68C936A2E}"/>
              </a:ext>
            </a:extLst>
          </p:cNvPr>
          <p:cNvSpPr txBox="1"/>
          <p:nvPr/>
        </p:nvSpPr>
        <p:spPr>
          <a:xfrm>
            <a:off x="594463" y="1347648"/>
            <a:ext cx="1098201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โดยทั่วไปแล้ว </a:t>
            </a:r>
            <a:r>
              <a:rPr 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สามารถจำแนกได้เป็น</a:t>
            </a:r>
            <a:r>
              <a:rPr lang="th-TH" sz="2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อะ</a:t>
            </a:r>
            <a:r>
              <a:rPr lang="th-TH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ซิงโ</a:t>
            </a:r>
            <a:r>
              <a:rPr lang="th-TH" sz="2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ครนัส</a:t>
            </a:r>
            <a:r>
              <a:rPr lang="th-TH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Asynchronous)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และซิงโ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ครนัส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Synchronous)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7E455-B44D-4AD6-B5CD-F6E3599FBD54}"/>
              </a:ext>
            </a:extLst>
          </p:cNvPr>
          <p:cNvSpPr txBox="1"/>
          <p:nvPr/>
        </p:nvSpPr>
        <p:spPr>
          <a:xfrm>
            <a:off x="7089504" y="1724004"/>
            <a:ext cx="4280443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th-TH" sz="3600" spc="-64" dirty="0" err="1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ซิงโครนัส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 </a:t>
            </a:r>
            <a:r>
              <a:rPr lang="en-US" sz="28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(Synchronous) </a:t>
            </a:r>
            <a:endParaRPr lang="th-TH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90" name="TextBox 8">
            <a:extLst>
              <a:ext uri="{FF2B5EF4-FFF2-40B4-BE49-F238E27FC236}">
                <a16:creationId xmlns:a16="http://schemas.microsoft.com/office/drawing/2014/main" id="{8C285D6E-4EA0-4A38-8588-CF39DAC8AE6E}"/>
              </a:ext>
            </a:extLst>
          </p:cNvPr>
          <p:cNvSpPr txBox="1"/>
          <p:nvPr/>
        </p:nvSpPr>
        <p:spPr>
          <a:xfrm>
            <a:off x="7992391" y="5137023"/>
            <a:ext cx="1790745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76200"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Face - to - Face 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9B7CD698-311C-43DD-8A00-DB713BDADDD8}"/>
              </a:ext>
            </a:extLst>
          </p:cNvPr>
          <p:cNvSpPr txBox="1"/>
          <p:nvPr/>
        </p:nvSpPr>
        <p:spPr>
          <a:xfrm>
            <a:off x="594463" y="327823"/>
            <a:ext cx="7965564" cy="7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E-LEARNING OVERVIEW 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(ต่อ)</a:t>
            </a:r>
            <a:endParaRPr lang="en-US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EF361471-382D-4A02-9F3E-25CB3EF40CF1}"/>
              </a:ext>
            </a:extLst>
          </p:cNvPr>
          <p:cNvSpPr txBox="1"/>
          <p:nvPr/>
        </p:nvSpPr>
        <p:spPr>
          <a:xfrm>
            <a:off x="2036811" y="5137023"/>
            <a:ext cx="1790745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76200"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Anywhere Anytime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122" name="Picture 2" descr="Create Synchronous Learning That Works Well - eLearning Industry">
            <a:extLst>
              <a:ext uri="{FF2B5EF4-FFF2-40B4-BE49-F238E27FC236}">
                <a16:creationId xmlns:a16="http://schemas.microsoft.com/office/drawing/2014/main" id="{DDF84FCE-84E2-4B04-BD3C-6B900422E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3"/>
          <a:stretch/>
        </p:blipFill>
        <p:spPr bwMode="auto">
          <a:xfrm>
            <a:off x="1000466" y="2856954"/>
            <a:ext cx="4146756" cy="22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Pupils study in classroom interior. pupils in school lesson vector ...">
            <a:extLst>
              <a:ext uri="{FF2B5EF4-FFF2-40B4-BE49-F238E27FC236}">
                <a16:creationId xmlns:a16="http://schemas.microsoft.com/office/drawing/2014/main" id="{786FE232-7D98-49BD-916C-D884A890E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04" y="2546483"/>
            <a:ext cx="5219721" cy="243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4958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E-LEARNING OVERVIEW 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(ต่อ)</a:t>
            </a:r>
            <a:endParaRPr lang="en-US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8E0ABFFB-0BA3-4F50-915B-7862FCB42B02}"/>
              </a:ext>
            </a:extLst>
          </p:cNvPr>
          <p:cNvSpPr txBox="1"/>
          <p:nvPr/>
        </p:nvSpPr>
        <p:spPr>
          <a:xfrm>
            <a:off x="594463" y="1094697"/>
            <a:ext cx="114404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แพล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็ต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ฟอร์มของ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มักจะเป็นการเรียนการสอนแบบออนไลน์ และบ่อยครั้งระบบการจัดการเรียนรู้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 Management System: LMS)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ที่ถูกใช้เพื่อการจัดการ การติดตาม การรายงาน และการให้บริการคอร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์ส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ที่จะเรียนและการเรียนการสอน</a:t>
            </a:r>
          </a:p>
        </p:txBody>
      </p:sp>
      <p:pic>
        <p:nvPicPr>
          <p:cNvPr id="4098" name="Picture 2" descr="Probeer uw LMS nu GRATIS! - Onyx Online Learning">
            <a:extLst>
              <a:ext uri="{FF2B5EF4-FFF2-40B4-BE49-F238E27FC236}">
                <a16:creationId xmlns:a16="http://schemas.microsoft.com/office/drawing/2014/main" id="{FB1021F9-FCD1-44D2-B33D-B001C294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55" y="1933447"/>
            <a:ext cx="4431690" cy="38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7AD585-D91B-4A4D-B78B-2BEBCCECF61B}"/>
              </a:ext>
            </a:extLst>
          </p:cNvPr>
          <p:cNvSpPr/>
          <p:nvPr/>
        </p:nvSpPr>
        <p:spPr>
          <a:xfrm>
            <a:off x="4469593" y="5750060"/>
            <a:ext cx="3252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 Management System: LMS</a:t>
            </a:r>
          </a:p>
        </p:txBody>
      </p:sp>
    </p:spTree>
    <p:extLst>
      <p:ext uri="{BB962C8B-B14F-4D97-AF65-F5344CB8AC3E}">
        <p14:creationId xmlns:p14="http://schemas.microsoft.com/office/powerpoint/2010/main" val="36304998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 BRIEF SURVEY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275554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DEEP LEARNING BRIEF SURVEY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8E0ABFFB-0BA3-4F50-915B-7862FCB42B02}"/>
              </a:ext>
            </a:extLst>
          </p:cNvPr>
          <p:cNvSpPr txBox="1"/>
          <p:nvPr/>
        </p:nvSpPr>
        <p:spPr>
          <a:xfrm>
            <a:off x="594463" y="1252959"/>
            <a:ext cx="114404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9100" indent="-3429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ปัญญาประดิษฐ์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Artificial Intelligence: AI) </a:t>
            </a:r>
          </a:p>
          <a:p>
            <a:pPr marL="419100" indent="-3429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การเรียนรู้ของเครื่อง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Machine Learning: ML)</a:t>
            </a:r>
          </a:p>
          <a:p>
            <a:pPr marL="419100" indent="-3429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การเรียนรู้เชิงลึก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Learning)</a:t>
            </a:r>
          </a:p>
        </p:txBody>
      </p:sp>
      <p:pic>
        <p:nvPicPr>
          <p:cNvPr id="7170" name="Picture 2" descr="AI vs. Machine Learning vs. Deep Learning -">
            <a:extLst>
              <a:ext uri="{FF2B5EF4-FFF2-40B4-BE49-F238E27FC236}">
                <a16:creationId xmlns:a16="http://schemas.microsoft.com/office/drawing/2014/main" id="{1C14F6ED-36D7-47EF-A9C0-82054E60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22" y="2622462"/>
            <a:ext cx="4366356" cy="356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50784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DEEP LEARNING BRIEF SURVEY v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8E0ABFFB-0BA3-4F50-915B-7862FCB42B02}"/>
              </a:ext>
            </a:extLst>
          </p:cNvPr>
          <p:cNvSpPr txBox="1"/>
          <p:nvPr/>
        </p:nvSpPr>
        <p:spPr>
          <a:xfrm>
            <a:off x="594462" y="1200204"/>
            <a:ext cx="115975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9100" indent="-3429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ปัญญาประดิษฐ์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Artificial Intelligence: AI)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การจำลองกระบวนการทางปัญญาของมนุษย์โดยเครื่องจักร ซึ่งกระบวนการเหล่านี้จะรวมถึงการเรียนรู้ (</a:t>
            </a:r>
            <a:r>
              <a:rPr lang="en-US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Learning) </a:t>
            </a:r>
            <a:r>
              <a:rPr lang="th-TH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ที่ได้มาของข้อมูลและกฎในการใช้ข้อมูล การให้เหตุผล (</a:t>
            </a:r>
            <a:r>
              <a:rPr lang="en-US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Reasoning) </a:t>
            </a:r>
            <a:r>
              <a:rPr lang="th-TH" sz="24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เพื่อใช้ในการคาดการณ์และการสรุปที่ชัดเจนและความสามารถแก้ไขตนเองให้ถูกต้อง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</a:p>
        </p:txBody>
      </p:sp>
      <p:pic>
        <p:nvPicPr>
          <p:cNvPr id="10242" name="Picture 2" descr="Is Your Website and Business Artificial Intelligence (AI) Ready? | My  Blogs, Middle East Bloggers and PR Community">
            <a:extLst>
              <a:ext uri="{FF2B5EF4-FFF2-40B4-BE49-F238E27FC236}">
                <a16:creationId xmlns:a16="http://schemas.microsoft.com/office/drawing/2014/main" id="{5C19A83C-92AC-4FF7-AE08-FB43C015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99" y="2802849"/>
            <a:ext cx="7004201" cy="324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8436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DEEP LEARNING BRIEF SURVEY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6708ACCC-324A-45BD-969C-05C977999B2B}"/>
              </a:ext>
            </a:extLst>
          </p:cNvPr>
          <p:cNvSpPr/>
          <p:nvPr/>
        </p:nvSpPr>
        <p:spPr>
          <a:xfrm>
            <a:off x="3863776" y="1343449"/>
            <a:ext cx="4271905" cy="905607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การเรียนรู้ของเครื่อง (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Machine Learning: ML)</a:t>
            </a:r>
          </a:p>
        </p:txBody>
      </p:sp>
      <p:cxnSp>
        <p:nvCxnSpPr>
          <p:cNvPr id="8" name="Straight Arrow Connector 33">
            <a:extLst>
              <a:ext uri="{FF2B5EF4-FFF2-40B4-BE49-F238E27FC236}">
                <a16:creationId xmlns:a16="http://schemas.microsoft.com/office/drawing/2014/main" id="{84C1F3D9-DD23-43E3-BB59-D876CC0DB55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87012" y="1796253"/>
            <a:ext cx="576764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3">
            <a:extLst>
              <a:ext uri="{FF2B5EF4-FFF2-40B4-BE49-F238E27FC236}">
                <a16:creationId xmlns:a16="http://schemas.microsoft.com/office/drawing/2014/main" id="{A9F8084D-90FD-40EE-B378-288BA6C3572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999728" y="2249056"/>
            <a:ext cx="1" cy="288941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33">
            <a:extLst>
              <a:ext uri="{FF2B5EF4-FFF2-40B4-BE49-F238E27FC236}">
                <a16:creationId xmlns:a16="http://schemas.microsoft.com/office/drawing/2014/main" id="{57269977-A69F-42CE-8C86-D44E7019FA8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135681" y="1796253"/>
            <a:ext cx="602562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: มุมมน 15">
            <a:extLst>
              <a:ext uri="{FF2B5EF4-FFF2-40B4-BE49-F238E27FC236}">
                <a16:creationId xmlns:a16="http://schemas.microsoft.com/office/drawing/2014/main" id="{852B0AEA-51DD-4697-BDB1-4D4766B18330}"/>
              </a:ext>
            </a:extLst>
          </p:cNvPr>
          <p:cNvSpPr/>
          <p:nvPr/>
        </p:nvSpPr>
        <p:spPr>
          <a:xfrm>
            <a:off x="113124" y="1336040"/>
            <a:ext cx="3088452" cy="4159149"/>
          </a:xfrm>
          <a:prstGeom prst="roundRect">
            <a:avLst>
              <a:gd name="adj" fmla="val 1294"/>
            </a:avLst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การเรียนรู้แบบมีผู้สอน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Supervised Learning)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เป็นกลุ่มของอัลกอริทึมที่เน้นการศึกษาจากข้อมูลตัวอย่าง เพื่อทำให้คอมพิวเตอร์สามารถหาคำตอบของปัญหาหรือการแก้ปัญหาได้ด้วยตัวเอง การเรียนรู้แบบมีผู้สอนสามารถนำไป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ประยุกต์ใช้แก้ปัญหาได้ 2 รูปแบบการจำแนกข้อมูล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Classification)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การวิเคราะห์ความถดถอย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Regression)</a:t>
            </a:r>
          </a:p>
        </p:txBody>
      </p: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CB0BB5AB-6B0F-40D2-A5A6-6DCEBE5D2BE4}"/>
              </a:ext>
            </a:extLst>
          </p:cNvPr>
          <p:cNvSpPr/>
          <p:nvPr/>
        </p:nvSpPr>
        <p:spPr>
          <a:xfrm>
            <a:off x="8823679" y="1343449"/>
            <a:ext cx="3088452" cy="3999291"/>
          </a:xfrm>
          <a:prstGeom prst="roundRect">
            <a:avLst>
              <a:gd name="adj" fmla="val 2718"/>
            </a:avLst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การเรียนรู้แบบไม่มีผู้สอน(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Unsupervised Learning)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เป็นอัลกอริทึมที่ทำงานตรงข้ามกับการเรียนรู้แบบมีผู้สอน การสร้างโมเดลประเภทนี้ขึ้นมา ใช้เพียงข้อมูลนำเข้าที่ไม่ต้องมีคำตอบ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Target)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และข้อมูลที่ป้อนเข้าไม่จำเป็นต้องสอดคล้องกับผลลัพธ์ ประเภทหลักของการเรียนรู้แบบไม่มีผู้สอนคือ การจัดกลุ่ม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Clustering)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ซึ่งมีจุดมุ่งหมายเพื่อจัดกลุ่มข้อมูลตามความสัมพันธ์ระหว่างกันโดยที่ไม่ทราบคุณลักษณะ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Feature) </a:t>
            </a:r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1B1DD956-6B71-488D-87EB-54EC842CF0A4}"/>
              </a:ext>
            </a:extLst>
          </p:cNvPr>
          <p:cNvSpPr/>
          <p:nvPr/>
        </p:nvSpPr>
        <p:spPr>
          <a:xfrm>
            <a:off x="4551774" y="2596115"/>
            <a:ext cx="3088452" cy="3568682"/>
          </a:xfrm>
          <a:prstGeom prst="roundRect">
            <a:avLst>
              <a:gd name="adj" fmla="val 2433"/>
            </a:avLst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การเรียนรู้แบบลองผิดลองถูก(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Reinforcement Learning) </a:t>
            </a:r>
          </a:p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เป็นวิธีการเรียนรู้แบบนึงที่โดยการเรียนรู้เกิดมาจากการ</a:t>
            </a:r>
            <a:r>
              <a:rPr lang="th-TH" sz="2000" dirty="0" err="1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ปฎิสัม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พันธ์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Interaction)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ระหว่างผู้เรียนรู้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Agent)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กับสิ่งแวดล้อม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Environment)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เพื่อเพิ่มประสิทธิภาพของพฤติกรรมและลดความไม่มีประสิทธิภาพในการทำงาน ซึ่งการเรียนรู้แบบเสริมกำลังใช้กันอย่างแพร่หลายในทฤษฎีเกม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0435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DEEP LEARNING BRIEF SURVEY</a:t>
            </a:r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7EF09552-A669-4B9B-BF5E-6E7F76A2A4E7}"/>
              </a:ext>
            </a:extLst>
          </p:cNvPr>
          <p:cNvSpPr/>
          <p:nvPr/>
        </p:nvSpPr>
        <p:spPr>
          <a:xfrm>
            <a:off x="314131" y="3490545"/>
            <a:ext cx="3325883" cy="562707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การเรียนรู้เชิงลึก (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Deep Learning)</a:t>
            </a: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FB3CAF87-FB30-4A92-A702-BF79A0F0025F}"/>
              </a:ext>
            </a:extLst>
          </p:cNvPr>
          <p:cNvSpPr/>
          <p:nvPr/>
        </p:nvSpPr>
        <p:spPr>
          <a:xfrm>
            <a:off x="4125983" y="3942408"/>
            <a:ext cx="7760677" cy="2273754"/>
          </a:xfrm>
          <a:prstGeom prst="roundRect">
            <a:avLst>
              <a:gd name="adj" fmla="val 5453"/>
            </a:avLst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โครงข่ายแบบวนซ้ำ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Recurrent Neural Network: RNN)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เป็นโครงข่ายประสาทเทียมที่ออกแบบมาแก้ปัญหาสำหรับงานที่ข้อมูลมีลำดับ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Sequence)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โดยใช้หลักการ 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Feed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สถานะภายในของโมเดล กลับมาเป็น 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Input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ใหม่ คู่กับ 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Input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ปกติ 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ช่วยให้โมเดลรู้จำรูปแบบของลำดับ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Input Sequence)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ถูกใช้ในงานที่หลากหลายเช่น การรู้จําเสียงพูด และเครื่องแปลภาษา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C27020F2-C272-41B1-A7AD-95BA7468C6D3}"/>
              </a:ext>
            </a:extLst>
          </p:cNvPr>
          <p:cNvSpPr/>
          <p:nvPr/>
        </p:nvSpPr>
        <p:spPr>
          <a:xfrm>
            <a:off x="4125983" y="1276337"/>
            <a:ext cx="7760677" cy="2372471"/>
          </a:xfrm>
          <a:prstGeom prst="roundRect">
            <a:avLst>
              <a:gd name="adj" fmla="val 4688"/>
            </a:avLst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โครงข่ายประสาทแบบคอนโวลูชัน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Convolutional Neural Network : CNN)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เป็นโครงข่ายประสาทชนิดหนึ่งที่ถูกใช้เพื่อรับมือกับข้อมูลที่มีลักษณะเป็นแบบกร</a:t>
            </a:r>
            <a:r>
              <a:rPr lang="th-TH" sz="2000" dirty="0" err="1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ิด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Grid-like Topology)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 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CNN 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มีประสิทธิภาพสูงและยังประยุกต์กับคอมพิวเตอร์วิทัศน์ที่มีความหลากหลาย 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การตรวจจับใบหน้า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การวิเคราะห์วิดีโออัตโนมัติ</a:t>
            </a:r>
            <a:r>
              <a:rPr lang="en-US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</a:t>
            </a:r>
            <a:r>
              <a:rPr lang="th-TH" sz="2000" dirty="0">
                <a:solidFill>
                  <a:srgbClr val="7F7F7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การประมวลผลภาษาธรรมชาติ</a:t>
            </a:r>
            <a:endParaRPr lang="en-US" sz="2000" dirty="0">
              <a:solidFill>
                <a:srgbClr val="7F7F7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14" name="Straight Arrow Connector 33">
            <a:extLst>
              <a:ext uri="{FF2B5EF4-FFF2-40B4-BE49-F238E27FC236}">
                <a16:creationId xmlns:a16="http://schemas.microsoft.com/office/drawing/2014/main" id="{7FCADBA7-4750-474C-B821-D613A73E29D6}"/>
              </a:ext>
            </a:extLst>
          </p:cNvPr>
          <p:cNvCxnSpPr>
            <a:cxnSpLocks/>
          </p:cNvCxnSpPr>
          <p:nvPr/>
        </p:nvCxnSpPr>
        <p:spPr>
          <a:xfrm>
            <a:off x="1977073" y="5079285"/>
            <a:ext cx="2122893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A4089352-B493-4134-999C-36D48362BD29}"/>
              </a:ext>
            </a:extLst>
          </p:cNvPr>
          <p:cNvCxnSpPr>
            <a:cxnSpLocks/>
          </p:cNvCxnSpPr>
          <p:nvPr/>
        </p:nvCxnSpPr>
        <p:spPr>
          <a:xfrm>
            <a:off x="1968281" y="2462572"/>
            <a:ext cx="2131685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33">
            <a:extLst>
              <a:ext uri="{FF2B5EF4-FFF2-40B4-BE49-F238E27FC236}">
                <a16:creationId xmlns:a16="http://schemas.microsoft.com/office/drawing/2014/main" id="{C0C91A04-BD7E-47DE-BE01-2444130BA5F6}"/>
              </a:ext>
            </a:extLst>
          </p:cNvPr>
          <p:cNvCxnSpPr>
            <a:cxnSpLocks/>
          </p:cNvCxnSpPr>
          <p:nvPr/>
        </p:nvCxnSpPr>
        <p:spPr>
          <a:xfrm flipV="1">
            <a:off x="1977073" y="4149969"/>
            <a:ext cx="0" cy="929317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id="{DD0E3E0A-286F-4564-9A45-D34C079D8CB2}"/>
              </a:ext>
            </a:extLst>
          </p:cNvPr>
          <p:cNvCxnSpPr>
            <a:cxnSpLocks/>
          </p:cNvCxnSpPr>
          <p:nvPr/>
        </p:nvCxnSpPr>
        <p:spPr>
          <a:xfrm flipH="1" flipV="1">
            <a:off x="1968281" y="2462572"/>
            <a:ext cx="8792" cy="904882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7884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AND DEEP LEARNING COMBINATION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422089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AND DEEP LEARNING COMBINATION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94462" y="1226495"/>
            <a:ext cx="10973955" cy="2723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ใช้เพื่อปรับปรุงสภาวะการเรียนรู้บนเว็บ เพื่อทำให้การประเมินผลกระบวนการเรียนรู้และเนื้อหาการเรียนรู้ให้ดีขึ้น </a:t>
            </a:r>
          </a:p>
          <a:p>
            <a:pPr marL="533400" indent="-457200" algn="thaiDi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ใช้เพื่อเรียนรู้พฤติกรรมของผู้เรียนและผู้สอนในระบบการเรียน  เพื่อเรียนรู้เกี่ยวกับพฤติกรรมและปฏิสัมพันธ์เหล่านั้น </a:t>
            </a:r>
          </a:p>
          <a:p>
            <a:pPr marL="533400" indent="-457200" algn="thaiDi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นักวิจัยได้ใช้ข้อมูลที่รวบรวมจากระบบการจัดการการเรียนรู้ หรือ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LMS </a:t>
            </a:r>
          </a:p>
          <a:p>
            <a:pPr marL="533400" indent="-457200" algn="thaiDi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หนึ่งในงานที่ใช้การเรียนรู้เชิงลึกมาเข้ามาช่วยก็คือการให้คำแนะนำ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Recommendation)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ซึ่งจะช่วยในการให้การบริการแบบส่วนบุคคล และนำเสนอข้อมูลการเรียนที่ตรงกับรสนิยมของผู้เรียน </a:t>
            </a:r>
          </a:p>
        </p:txBody>
      </p:sp>
    </p:spTree>
    <p:extLst>
      <p:ext uri="{BB962C8B-B14F-4D97-AF65-F5344CB8AC3E}">
        <p14:creationId xmlns:p14="http://schemas.microsoft.com/office/powerpoint/2010/main" val="879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2" y="327823"/>
            <a:ext cx="1087328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AND DEEP LEARNING COMBINATION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– (ต่อ)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03784" y="2578839"/>
            <a:ext cx="329802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Xiaoxuan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Shen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ได้นำเสนอ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การทำ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นายปัจจัยแฝง (การให้คะแนน) ระหว่างผู้เรียนและแหล่งเรียนรู้ด้วยการใช้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CNN 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065F3-2D16-4089-9C49-9E8B8D6CA267}"/>
              </a:ext>
            </a:extLst>
          </p:cNvPr>
          <p:cNvSpPr txBox="1"/>
          <p:nvPr/>
        </p:nvSpPr>
        <p:spPr>
          <a:xfrm>
            <a:off x="518962" y="1099597"/>
            <a:ext cx="6590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</a:t>
            </a:r>
            <a:r>
              <a:rPr lang="th-TH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งานวิจัยที่มี</a:t>
            </a:r>
            <a:r>
              <a:rPr lang="th-TH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</a:t>
            </a:r>
            <a:r>
              <a:rPr lang="th-TH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 </a:t>
            </a:r>
            <a:r>
              <a:rPr lang="en-US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DA7D4-01AA-4F59-85A1-9AED340D66D5}"/>
              </a:ext>
            </a:extLst>
          </p:cNvPr>
          <p:cNvSpPr/>
          <p:nvPr/>
        </p:nvSpPr>
        <p:spPr>
          <a:xfrm>
            <a:off x="3935118" y="2153618"/>
            <a:ext cx="125835" cy="31962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60BD205-AF8E-4318-A9AE-36A0A5F7BAEE}"/>
              </a:ext>
            </a:extLst>
          </p:cNvPr>
          <p:cNvSpPr txBox="1"/>
          <p:nvPr/>
        </p:nvSpPr>
        <p:spPr>
          <a:xfrm>
            <a:off x="4289811" y="2578839"/>
            <a:ext cx="32980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เพื่อสกัดและประมวลผลคุณลักษณะจากข้อความที่อินพุตเข้ามา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EA147-FC29-4CDC-A709-4F2FC62BB383}"/>
              </a:ext>
            </a:extLst>
          </p:cNvPr>
          <p:cNvSpPr/>
          <p:nvPr/>
        </p:nvSpPr>
        <p:spPr>
          <a:xfrm>
            <a:off x="8001256" y="2153618"/>
            <a:ext cx="125835" cy="31962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6B18-D59D-47D1-82C1-EE6ADBF09EA5}"/>
              </a:ext>
            </a:extLst>
          </p:cNvPr>
          <p:cNvSpPr txBox="1"/>
          <p:nvPr/>
        </p:nvSpPr>
        <p:spPr>
          <a:xfrm>
            <a:off x="8230114" y="2577795"/>
            <a:ext cx="345810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ซึ่งอัลกอริทึมนี้จะทำนายปัจจัยแฝงด้วยกระบวนการ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Latent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Dirichlet allocation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(LDA)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และ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Minibatch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Stochastic Gradient Descent (M-BSGD)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เพื่อปรับโมเดล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CNN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ให้เหมาะสม</a:t>
            </a:r>
          </a:p>
        </p:txBody>
      </p:sp>
    </p:spTree>
    <p:extLst>
      <p:ext uri="{BB962C8B-B14F-4D97-AF65-F5344CB8AC3E}">
        <p14:creationId xmlns:p14="http://schemas.microsoft.com/office/powerpoint/2010/main" val="20188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9C172F-1706-40AD-903B-72FCDCAE2C4A}"/>
              </a:ext>
            </a:extLst>
          </p:cNvPr>
          <p:cNvSpPr txBox="1"/>
          <p:nvPr/>
        </p:nvSpPr>
        <p:spPr>
          <a:xfrm>
            <a:off x="594463" y="327823"/>
            <a:ext cx="796556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th-TH" sz="54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หัวข้อที่จะนำเสนอ</a:t>
            </a:r>
            <a:endParaRPr lang="en-US" sz="54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2D0F910-0764-4FD1-A66C-FCD19A943727}"/>
              </a:ext>
            </a:extLst>
          </p:cNvPr>
          <p:cNvSpPr txBox="1"/>
          <p:nvPr/>
        </p:nvSpPr>
        <p:spPr>
          <a:xfrm>
            <a:off x="1150491" y="1258203"/>
            <a:ext cx="8566311" cy="422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INTRODUCTION</a:t>
            </a:r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INTRODUCTION</a:t>
            </a:r>
            <a:r>
              <a:rPr lang="th-TH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OVERVIEW</a:t>
            </a:r>
            <a:endParaRPr lang="th-TH" sz="28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 BRIEF SURVEY</a:t>
            </a: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AND DEEP LEARNING COMBINATION</a:t>
            </a: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PROPOSED APPROACH</a:t>
            </a: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</a:p>
          <a:p>
            <a:pPr marL="457223" indent="-457223"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CONCLUSION</a:t>
            </a:r>
            <a:endParaRPr lang="th-TH" sz="28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1D0F65"/>
              </a:buClr>
            </a:pPr>
            <a:endParaRPr lang="th-TH" sz="2800" dirty="0">
              <a:latin typeface="Serithai" pitchFamily="2" charset="-34"/>
              <a:cs typeface="Serithai" pitchFamily="2" charset="-34"/>
            </a:endParaRPr>
          </a:p>
          <a:p>
            <a:pPr marL="457223" indent="-457223">
              <a:lnSpc>
                <a:spcPct val="150000"/>
              </a:lnSpc>
              <a:spcBef>
                <a:spcPct val="0"/>
              </a:spcBef>
              <a:buClr>
                <a:srgbClr val="1D0F65"/>
              </a:buClr>
              <a:buFont typeface="Serithai" pitchFamily="2" charset="-34"/>
              <a:buChar char="๏"/>
            </a:pPr>
            <a:endParaRPr lang="en-US" sz="2800" dirty="0">
              <a:solidFill>
                <a:srgbClr val="1D1233"/>
              </a:solidFill>
              <a:latin typeface="Serithai" pitchFamily="2" charset="-34"/>
              <a:cs typeface="Serithai" pitchFamily="2" charset="-34"/>
            </a:endParaRP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50B96421-9BE2-426F-97B1-14DE88231A0A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EA6C79-802F-473D-B1CD-F45EA9B72997}"/>
              </a:ext>
            </a:extLst>
          </p:cNvPr>
          <p:cNvGrpSpPr/>
          <p:nvPr/>
        </p:nvGrpSpPr>
        <p:grpSpPr>
          <a:xfrm>
            <a:off x="630712" y="1112311"/>
            <a:ext cx="3396746" cy="30479"/>
            <a:chOff x="-2" y="255270"/>
            <a:chExt cx="8985220" cy="80625"/>
          </a:xfrm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2CC279A3-7EC1-4909-BCE2-3F9756A373EF}"/>
                </a:ext>
              </a:extLst>
            </p:cNvPr>
            <p:cNvSpPr/>
            <p:nvPr/>
          </p:nvSpPr>
          <p:spPr>
            <a:xfrm>
              <a:off x="-2" y="255270"/>
              <a:ext cx="8985220" cy="80625"/>
            </a:xfrm>
            <a:custGeom>
              <a:avLst/>
              <a:gdLst/>
              <a:ahLst/>
              <a:cxnLst/>
              <a:rect l="l" t="t" r="r" b="b"/>
              <a:pathLst>
                <a:path w="7891738" h="69850">
                  <a:moveTo>
                    <a:pt x="760090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891738" y="69850"/>
                  </a:lnTo>
                  <a:lnTo>
                    <a:pt x="7891738" y="0"/>
                  </a:lnTo>
                  <a:close/>
                </a:path>
              </a:pathLst>
            </a:custGeom>
            <a:solidFill>
              <a:srgbClr val="1D1233">
                <a:alpha val="29803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74237621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2" y="327823"/>
            <a:ext cx="1087328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AND DEEP LEARNING COMBINATION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– (ต่อ)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03784" y="2578839"/>
            <a:ext cx="329802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การเรียนรู้เชิงลึกยังถูกประยุกต์ใช้ใน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MOOC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โดยได้รวมเอา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CNN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RNN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ในหนึ่งกระบวนการ และเรียกว่ากระบวนการนี้ว่าโครงข่าย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ConRec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DA7D4-01AA-4F59-85A1-9AED340D66D5}"/>
              </a:ext>
            </a:extLst>
          </p:cNvPr>
          <p:cNvSpPr/>
          <p:nvPr/>
        </p:nvSpPr>
        <p:spPr>
          <a:xfrm>
            <a:off x="3935118" y="2153618"/>
            <a:ext cx="125835" cy="31962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60BD205-AF8E-4318-A9AE-36A0A5F7BAEE}"/>
              </a:ext>
            </a:extLst>
          </p:cNvPr>
          <p:cNvSpPr txBox="1"/>
          <p:nvPr/>
        </p:nvSpPr>
        <p:spPr>
          <a:xfrm>
            <a:off x="4289811" y="2578839"/>
            <a:ext cx="32980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เพื่อลดอัตราการออกจากการเรียนกลางคัน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EA147-FC29-4CDC-A709-4F2FC62BB383}"/>
              </a:ext>
            </a:extLst>
          </p:cNvPr>
          <p:cNvSpPr/>
          <p:nvPr/>
        </p:nvSpPr>
        <p:spPr>
          <a:xfrm>
            <a:off x="8001256" y="2153618"/>
            <a:ext cx="125835" cy="31962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6B18-D59D-47D1-82C1-EE6ADBF09EA5}"/>
              </a:ext>
            </a:extLst>
          </p:cNvPr>
          <p:cNvSpPr txBox="1"/>
          <p:nvPr/>
        </p:nvSpPr>
        <p:spPr>
          <a:xfrm>
            <a:off x="8230114" y="2577795"/>
            <a:ext cx="317052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Mini Batch Stochastic Gradient Descent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Theano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ที่เป็นไลบรารี่ภาษา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Python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ได้ใช้เพื่อการฝึกสอนโมเดล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55DD9-C636-4F04-9983-E437807F3475}"/>
              </a:ext>
            </a:extLst>
          </p:cNvPr>
          <p:cNvSpPr txBox="1"/>
          <p:nvPr/>
        </p:nvSpPr>
        <p:spPr>
          <a:xfrm>
            <a:off x="518962" y="1099597"/>
            <a:ext cx="6590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</a:t>
            </a:r>
            <a:r>
              <a:rPr lang="th-TH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งานวิจัยที่มี</a:t>
            </a:r>
            <a:r>
              <a:rPr lang="th-TH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</a:t>
            </a:r>
            <a:r>
              <a:rPr lang="th-TH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 </a:t>
            </a:r>
            <a:r>
              <a:rPr lang="en-US" sz="4000" spc="-64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PROPOSED APPROACH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12461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PROPOSED APPROACH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94462" y="1226495"/>
            <a:ext cx="1097395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เพื่อการสร้างโมเดลการประมวลผลอัตโนมัติ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Automated Processing Model)</a:t>
            </a:r>
          </a:p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แก้ปัญหาการเรียนรู้โดยไม่ต้องอาศัยมนุษย์ ในการวิเคราะห์ผู้เรียนในช่วงของการเรียนรู้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6C796F-0BB7-423C-BFF8-1BDF0DF6C821}"/>
              </a:ext>
            </a:extLst>
          </p:cNvPr>
          <p:cNvGrpSpPr/>
          <p:nvPr/>
        </p:nvGrpSpPr>
        <p:grpSpPr>
          <a:xfrm>
            <a:off x="4434470" y="2966265"/>
            <a:ext cx="2894200" cy="2026569"/>
            <a:chOff x="4320331" y="3385489"/>
            <a:chExt cx="3405313" cy="2441337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855A14A7-CB1F-454A-8EFD-20A72A85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83" y="3385489"/>
              <a:ext cx="1895607" cy="18956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1DFDD-112E-4522-8A32-A9D1B50EF0DA}"/>
                </a:ext>
              </a:extLst>
            </p:cNvPr>
            <p:cNvSpPr txBox="1"/>
            <p:nvPr/>
          </p:nvSpPr>
          <p:spPr>
            <a:xfrm>
              <a:off x="4320331" y="5270674"/>
              <a:ext cx="3405313" cy="55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โมเดลการประมวลผลอัตโนมัติ</a:t>
              </a:r>
              <a:endParaRPr lang="en-US" sz="2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E7DA8A-3D2D-4853-9844-8630A0880177}"/>
              </a:ext>
            </a:extLst>
          </p:cNvPr>
          <p:cNvSpPr txBox="1"/>
          <p:nvPr/>
        </p:nvSpPr>
        <p:spPr>
          <a:xfrm>
            <a:off x="1154375" y="2595067"/>
            <a:ext cx="2734811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การวิเคราะห์ทักษะการเรียนรู้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Cognition Analysis)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41FED-675A-4E44-8ED4-44B69248684F}"/>
              </a:ext>
            </a:extLst>
          </p:cNvPr>
          <p:cNvSpPr txBox="1"/>
          <p:nvPr/>
        </p:nvSpPr>
        <p:spPr>
          <a:xfrm>
            <a:off x="7873955" y="2551836"/>
            <a:ext cx="2734811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การวิเคราะห์ความรู้สึก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Sentiment Analysis)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C9872-EFF2-4CB1-8BEB-E2C52B5DA0B1}"/>
              </a:ext>
            </a:extLst>
          </p:cNvPr>
          <p:cNvSpPr txBox="1"/>
          <p:nvPr/>
        </p:nvSpPr>
        <p:spPr>
          <a:xfrm>
            <a:off x="4514164" y="5307787"/>
            <a:ext cx="2734811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รูปแบบการเรียนรู้ </a:t>
            </a:r>
          </a:p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 Style)</a:t>
            </a:r>
          </a:p>
        </p:txBody>
      </p:sp>
    </p:spTree>
    <p:extLst>
      <p:ext uri="{BB962C8B-B14F-4D97-AF65-F5344CB8AC3E}">
        <p14:creationId xmlns:p14="http://schemas.microsoft.com/office/powerpoint/2010/main" val="34763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PROPOSED APPROACH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- (ต่อ)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94462" y="1226495"/>
            <a:ext cx="1097395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ข้อมูลกิจกรรมการเรียนรู้ของผู้เรียนที่ถูกรวบรวมมาจากล็อก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Log)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ของระบบจัดการการเรียนรู้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 Management System : LMS)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ที่แตกต่างกัน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FD0B432-DE6D-4C7F-82B8-070274C93389}"/>
              </a:ext>
            </a:extLst>
          </p:cNvPr>
          <p:cNvGrpSpPr/>
          <p:nvPr/>
        </p:nvGrpSpPr>
        <p:grpSpPr>
          <a:xfrm>
            <a:off x="353344" y="2527738"/>
            <a:ext cx="5081719" cy="3080147"/>
            <a:chOff x="1062682" y="2950900"/>
            <a:chExt cx="5081719" cy="30801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86E75-440E-4017-8530-01A0F9E1220B}"/>
                </a:ext>
              </a:extLst>
            </p:cNvPr>
            <p:cNvSpPr txBox="1"/>
            <p:nvPr/>
          </p:nvSpPr>
          <p:spPr>
            <a:xfrm>
              <a:off x="1062682" y="4461387"/>
              <a:ext cx="5081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เหมืองกระบวนการ (</a:t>
              </a: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Process Mining)</a:t>
              </a:r>
            </a:p>
            <a:p>
              <a:pPr algn="thaiDist"/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เป็นการใช้ประโยชน์จากข้อมูลที่จำเป็นเพื่อสร้างแบบจำลองรูปแบบการเรียนรู้สำหรับผู้เรียนแต่ละคนแบบอัตโนมัติในระบบ </a:t>
              </a: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E-learning </a:t>
              </a:r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ของนักวิจัย </a:t>
              </a:r>
              <a:endParaRPr lang="en-US" sz="2400" dirty="0"/>
            </a:p>
          </p:txBody>
        </p:sp>
        <p:pic>
          <p:nvPicPr>
            <p:cNvPr id="44" name="Picture 8" descr="Quality Automation">
              <a:extLst>
                <a:ext uri="{FF2B5EF4-FFF2-40B4-BE49-F238E27FC236}">
                  <a16:creationId xmlns:a16="http://schemas.microsoft.com/office/drawing/2014/main" id="{F6E48160-54C5-4F66-83E5-2E5BE149E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724" y="2950900"/>
              <a:ext cx="2689637" cy="1513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6C2364-AE83-4065-A061-E137F8B060C2}"/>
              </a:ext>
            </a:extLst>
          </p:cNvPr>
          <p:cNvGrpSpPr/>
          <p:nvPr/>
        </p:nvGrpSpPr>
        <p:grpSpPr>
          <a:xfrm>
            <a:off x="6756939" y="2184742"/>
            <a:ext cx="4751623" cy="3711848"/>
            <a:chOff x="7582676" y="2950889"/>
            <a:chExt cx="4751623" cy="3711848"/>
          </a:xfrm>
        </p:grpSpPr>
        <p:pic>
          <p:nvPicPr>
            <p:cNvPr id="46" name="Picture 6" descr="Download Free png Neural network png 3 » PNG Image - DLPNG.com">
              <a:extLst>
                <a:ext uri="{FF2B5EF4-FFF2-40B4-BE49-F238E27FC236}">
                  <a16:creationId xmlns:a16="http://schemas.microsoft.com/office/drawing/2014/main" id="{B97FA097-4F32-4C64-9B51-90770875E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35" y="2950889"/>
              <a:ext cx="2501104" cy="185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B226B2-442F-415F-A65D-851E0C033F55}"/>
                </a:ext>
              </a:extLst>
            </p:cNvPr>
            <p:cNvSpPr txBox="1"/>
            <p:nvPr/>
          </p:nvSpPr>
          <p:spPr>
            <a:xfrm>
              <a:off x="7582676" y="4723745"/>
              <a:ext cx="4751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การเรียนรู้เชิงลึก (</a:t>
              </a: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Deep Learning)</a:t>
              </a:r>
            </a:p>
            <a:p>
              <a:pPr algn="thaiDist"/>
              <a:r>
                <a:rPr lang="th-TH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ได้ถูกใช้สำหรับสกัด ประมวลผล และจัดการกับข้อมูลกิจกรรมการเรียนรู้และเพื่อสร้างเครื่องมือให้คำแนะนำที่สามารถให้คำแนะนำที่เหมาะสมสำหรับผู้เรียนในระบบ </a:t>
              </a: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E-learning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506D7C6-8A1B-41A5-AE74-DAC92750F0AD}"/>
              </a:ext>
            </a:extLst>
          </p:cNvPr>
          <p:cNvSpPr/>
          <p:nvPr/>
        </p:nvSpPr>
        <p:spPr>
          <a:xfrm>
            <a:off x="5997693" y="2259823"/>
            <a:ext cx="125835" cy="31962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2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30946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A63A2DB-2AEA-4929-B3A2-2F3CA53FC4D3}"/>
              </a:ext>
            </a:extLst>
          </p:cNvPr>
          <p:cNvSpPr txBox="1"/>
          <p:nvPr/>
        </p:nvSpPr>
        <p:spPr>
          <a:xfrm>
            <a:off x="594463" y="1226495"/>
            <a:ext cx="106803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นักวิจัยได้อธิบายรายละเอียดกระแสของข้อมูลในโมเดลที่นำเสนอ โดยอธิบายตั้งแต่ปฏิสัมพันธ์แรกของผู้เรียนใน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LMS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จนถึงการแนะนำการเรียนรู้ส่วนบุคคล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นักวิจัยได้เสนอวิธีการสกัดและประมวลผลข้อมูล รวมถึงอัลกอริทึมที่เหมาะสมในการทำงาน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6272E4-DB5E-4639-9A61-3A0FB571D1C2}"/>
              </a:ext>
            </a:extLst>
          </p:cNvPr>
          <p:cNvSpPr/>
          <p:nvPr/>
        </p:nvSpPr>
        <p:spPr>
          <a:xfrm>
            <a:off x="5198943" y="3456176"/>
            <a:ext cx="2088860" cy="11079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ขั้นตอนการทำงานแบบเป็นระบบ 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D1AE1-D16B-46DA-8F06-FEE99BEBD7D1}"/>
              </a:ext>
            </a:extLst>
          </p:cNvPr>
          <p:cNvSpPr txBox="1"/>
          <p:nvPr/>
        </p:nvSpPr>
        <p:spPr>
          <a:xfrm>
            <a:off x="1069907" y="2682001"/>
            <a:ext cx="3620738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ข้อมูลนำเข้าของเครื่องมือให้คำแนะนำ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Recommendation Engine Inputs)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B6361-FB2A-4ECB-A258-EEE3D277486C}"/>
              </a:ext>
            </a:extLst>
          </p:cNvPr>
          <p:cNvSpPr txBox="1"/>
          <p:nvPr/>
        </p:nvSpPr>
        <p:spPr>
          <a:xfrm>
            <a:off x="7796101" y="2623117"/>
            <a:ext cx="2734811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ข้อมูลที่รวบรวม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Collected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43E09-01BE-4ACC-83E3-E99573A875CC}"/>
              </a:ext>
            </a:extLst>
          </p:cNvPr>
          <p:cNvSpPr txBox="1"/>
          <p:nvPr/>
        </p:nvSpPr>
        <p:spPr>
          <a:xfrm>
            <a:off x="1955834" y="4800508"/>
            <a:ext cx="2734811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เหมืองกระบวนการ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Process mining)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6ED9C-2DC8-4EA6-8323-5D595BAC128E}"/>
              </a:ext>
            </a:extLst>
          </p:cNvPr>
          <p:cNvSpPr txBox="1"/>
          <p:nvPr/>
        </p:nvSpPr>
        <p:spPr>
          <a:xfrm>
            <a:off x="7796101" y="4799202"/>
            <a:ext cx="3189724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เครื่องมือให้คำแนะนำของระบบ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recommendation engine)</a:t>
            </a:r>
          </a:p>
        </p:txBody>
      </p:sp>
    </p:spTree>
    <p:extLst>
      <p:ext uri="{BB962C8B-B14F-4D97-AF65-F5344CB8AC3E}">
        <p14:creationId xmlns:p14="http://schemas.microsoft.com/office/powerpoint/2010/main" val="42644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 – 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(ต่อ)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23538-EC09-4DBA-981F-4CAD6E186A57}"/>
              </a:ext>
            </a:extLst>
          </p:cNvPr>
          <p:cNvSpPr txBox="1"/>
          <p:nvPr/>
        </p:nvSpPr>
        <p:spPr>
          <a:xfrm>
            <a:off x="855919" y="1187033"/>
            <a:ext cx="7927354" cy="1351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ข้อมูลนำเข้าของเครื่องมือให้คำแนะนำ (</a:t>
            </a:r>
            <a:r>
              <a:rPr lang="en-US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Recommendation Engine Inputs)</a:t>
            </a:r>
          </a:p>
          <a:p>
            <a:pPr>
              <a:lnSpc>
                <a:spcPts val="6720"/>
              </a:lnSpc>
            </a:pP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5A2876-B2C8-4C70-A7AB-5A6B4345B8E9}"/>
              </a:ext>
            </a:extLst>
          </p:cNvPr>
          <p:cNvSpPr/>
          <p:nvPr/>
        </p:nvSpPr>
        <p:spPr>
          <a:xfrm>
            <a:off x="1517247" y="2200670"/>
            <a:ext cx="2862877" cy="1107996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องค์ประกอบหลัก 3 อย่างเป็นข้อมูลนำเข้าของโมเดล 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F816BB7-B193-4B2D-926B-6DF8FA3F3AD1}"/>
              </a:ext>
            </a:extLst>
          </p:cNvPr>
          <p:cNvSpPr txBox="1"/>
          <p:nvPr/>
        </p:nvSpPr>
        <p:spPr>
          <a:xfrm>
            <a:off x="6235817" y="1831339"/>
            <a:ext cx="5343873" cy="1846659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รูปแบบการเรียนรู้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Learning Style)</a:t>
            </a:r>
          </a:p>
          <a:p>
            <a:pPr marL="4191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ใช้โมเดลของ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Felder-Silverman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191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เพื่อตรวจจับรูปแบบการเรียนรู้ของผู้เรียนแบบอัตโนมัติ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ใช้อัลกอริทึมการจัดข้อมูลแบบมีผู้สอน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Supervised Learning Classification Algorithm) 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48BBFB3-F568-45D0-B400-681F3570D29A}"/>
              </a:ext>
            </a:extLst>
          </p:cNvPr>
          <p:cNvSpPr txBox="1"/>
          <p:nvPr/>
        </p:nvSpPr>
        <p:spPr>
          <a:xfrm>
            <a:off x="276750" y="4053769"/>
            <a:ext cx="5343872" cy="1846659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การวิเคราะห์ความรู้สึก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Sentiment Analysis)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191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RNN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ในการจำแนกประเภทข้อมูลเพื่อแยกความแตกต่างระหว่างข้อมูลเชิงบวก เชิงลบ และข้อมูลที่เป็นกลาง ด้วยระดับที่แตกต่างกัน 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LSTM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ได้ถูกใช้ในขั้นตอนที่แตกต่างกัน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DFF2FBF-A407-425E-921F-3E5C1C93B1C1}"/>
              </a:ext>
            </a:extLst>
          </p:cNvPr>
          <p:cNvSpPr txBox="1"/>
          <p:nvPr/>
        </p:nvSpPr>
        <p:spPr>
          <a:xfrm>
            <a:off x="6235817" y="4053769"/>
            <a:ext cx="5343873" cy="1846659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76200" algn="thaiDist"/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การวิเคราะห์ความรู้สึก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Sentiment Analysis)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191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ใช้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RNN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ในการจำแนกประเภทข้อมูลเพื่อแยกความแตกต่างระหว่างข้อมูลเชิงบวก เชิงลบ และข้อมูลที่เป็นกลาง ด้วยระดับที่แตกต่างกัน 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LSTM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ได้ถูกใช้ในขั้นตอนที่แตกต่างกัน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083CB-4B5F-4679-B06E-E17268B5AA95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4380124" y="2754668"/>
            <a:ext cx="1855693" cy="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090A4F-A073-4068-A107-ECA1835B0DF6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2948686" y="3308666"/>
            <a:ext cx="0" cy="74510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47964E-CE58-4466-9334-2D9761AE656A}"/>
              </a:ext>
            </a:extLst>
          </p:cNvPr>
          <p:cNvCxnSpPr>
            <a:cxnSpLocks/>
          </p:cNvCxnSpPr>
          <p:nvPr/>
        </p:nvCxnSpPr>
        <p:spPr>
          <a:xfrm>
            <a:off x="4380124" y="3221372"/>
            <a:ext cx="1855693" cy="83239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(ต่อ)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23538-EC09-4DBA-981F-4CAD6E186A57}"/>
              </a:ext>
            </a:extLst>
          </p:cNvPr>
          <p:cNvSpPr txBox="1"/>
          <p:nvPr/>
        </p:nvSpPr>
        <p:spPr>
          <a:xfrm>
            <a:off x="855919" y="1187033"/>
            <a:ext cx="79273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ข้อมูลที่รวบรวม (</a:t>
            </a:r>
            <a:r>
              <a:rPr lang="en-US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Collected data)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2F6B05C-0333-4EF7-87BE-A7230D0C08A5}"/>
              </a:ext>
            </a:extLst>
          </p:cNvPr>
          <p:cNvSpPr txBox="1"/>
          <p:nvPr/>
        </p:nvSpPr>
        <p:spPr>
          <a:xfrm>
            <a:off x="855919" y="1800022"/>
            <a:ext cx="1020915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นักวิจัยเน้นการรวบรวมข้อมูลที่แตกต่างของผู้เรียน เพื่อที่จะสร้างโมเดลที่เหมาะสมในการประมวลผลสำหรับเครื่องมือให้คำแนะนำในระบบที่นักวิจัยนำเสนอ</a:t>
            </a:r>
          </a:p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ในตารางข้อมูลของนักวิจัยจะประกอบไปด้วย สไตล์การเรียนรู้ของผู้เรียน ความคิดเห็นของผู้เรียนที่มีต่อเนื้อหา และระดับของความเข้าใจ รวมถึงข้อมูล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อื่นๆ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ที่ดึงมาจาก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data logs</a:t>
            </a:r>
            <a:endParaRPr lang="th-TH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77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(ต่อ)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23538-EC09-4DBA-981F-4CAD6E186A57}"/>
              </a:ext>
            </a:extLst>
          </p:cNvPr>
          <p:cNvSpPr txBox="1"/>
          <p:nvPr/>
        </p:nvSpPr>
        <p:spPr>
          <a:xfrm>
            <a:off x="855919" y="1187033"/>
            <a:ext cx="79273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เหมืองกระบวนการ (</a:t>
            </a:r>
            <a:r>
              <a:rPr lang="en-US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Process mining)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BAAEC89-B221-436F-ACA8-E2C3C8319B1B}"/>
              </a:ext>
            </a:extLst>
          </p:cNvPr>
          <p:cNvSpPr txBox="1"/>
          <p:nvPr/>
        </p:nvSpPr>
        <p:spPr>
          <a:xfrm>
            <a:off x="855919" y="1800022"/>
            <a:ext cx="101923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เน้นการวิเคราะห์จากบันทึกเหตุการณ์ของการใช้งานระบบ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Event Logs)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ซึ่งจะประกอบไปด้วยการสร้างรูปแบบกระบวนการแบบอัตโนมัติ ที่สามารถใช้ในการอธิบายการทำงานได้อย่างถูกต้องด้วยการสกัดองค์ความรู้จากบันทึกเหตุการณ์ของการใช้งานระบบ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งานวิจัยส่วนใหญ่ด้านเหมืองกระบวนการมักถูกพัฒนาด้วยโมเดล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Petri nets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ซึ่งได้รับการพิสูจน์แล้วว่ามันมีประสิทธิภาพมากเพียงพอ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33400" indent="-4572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เพื่อที่จะสร้างรูปแบบที่เหมาะสมของผู้เรียนแบบส่วนบุคคล ในการป้อนข้อมูลยังเครื่องมือให้คำแนะนำของระบบ</a:t>
            </a:r>
          </a:p>
        </p:txBody>
      </p:sp>
    </p:spTree>
    <p:extLst>
      <p:ext uri="{BB962C8B-B14F-4D97-AF65-F5344CB8AC3E}">
        <p14:creationId xmlns:p14="http://schemas.microsoft.com/office/powerpoint/2010/main" val="141356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OUR MODEL WORKFLOW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</a:t>
            </a:r>
            <a:r>
              <a:rPr lang="th-TH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(ต่อ)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23538-EC09-4DBA-981F-4CAD6E186A57}"/>
              </a:ext>
            </a:extLst>
          </p:cNvPr>
          <p:cNvSpPr txBox="1"/>
          <p:nvPr/>
        </p:nvSpPr>
        <p:spPr>
          <a:xfrm>
            <a:off x="855919" y="1187033"/>
            <a:ext cx="79273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เครื่องมือให้คำแนะนำของระบบ (</a:t>
            </a:r>
            <a:r>
              <a:rPr lang="en-US" sz="32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recommendation engine)</a:t>
            </a:r>
            <a:endParaRPr lang="en-US" sz="4800" spc="-64" dirty="0">
              <a:solidFill>
                <a:schemeClr val="accent1">
                  <a:lumMod val="75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D127E9-72AF-457D-A2C3-86153911CCDA}"/>
              </a:ext>
            </a:extLst>
          </p:cNvPr>
          <p:cNvSpPr/>
          <p:nvPr/>
        </p:nvSpPr>
        <p:spPr>
          <a:xfrm>
            <a:off x="4576196" y="1874179"/>
            <a:ext cx="2964125" cy="86970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Recommender systems</a:t>
            </a:r>
            <a:endParaRPr lang="en-US" sz="4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4307E-8BFC-4F5F-BC5C-829553E9178F}"/>
              </a:ext>
            </a:extLst>
          </p:cNvPr>
          <p:cNvSpPr/>
          <p:nvPr/>
        </p:nvSpPr>
        <p:spPr>
          <a:xfrm>
            <a:off x="855919" y="3717206"/>
            <a:ext cx="2340068" cy="8396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เทคนิคการกรองแบบอิงเนื้อหา </a:t>
            </a:r>
            <a:r>
              <a:rPr lang="en-US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(CBF) </a:t>
            </a:r>
            <a:endParaRPr lang="en-US" sz="32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16CFA-4524-4534-9F70-EDB27D14F965}"/>
              </a:ext>
            </a:extLst>
          </p:cNvPr>
          <p:cNvSpPr/>
          <p:nvPr/>
        </p:nvSpPr>
        <p:spPr>
          <a:xfrm>
            <a:off x="75502" y="4556826"/>
            <a:ext cx="3976382" cy="17657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โดย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CBF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จะสนใจในวัตถุนั้นมากกว่าการกระทำของผู้ใช้งาน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จะทำการแยกแยะปัจจัยของวัตถุ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นั้นๆ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แนะนำวัตถุ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อื่นๆ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ที่มีปัจจัยใกล้เคียงกันขึ้นมาให้ 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7520C7-8D15-42DB-AC9C-9C8E7A0D7DD3}"/>
              </a:ext>
            </a:extLst>
          </p:cNvPr>
          <p:cNvSpPr/>
          <p:nvPr/>
        </p:nvSpPr>
        <p:spPr>
          <a:xfrm>
            <a:off x="4888224" y="3717206"/>
            <a:ext cx="2340068" cy="8396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การคัดกรองร่วม </a:t>
            </a:r>
            <a:endParaRPr lang="en-US" sz="24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(</a:t>
            </a:r>
            <a:r>
              <a:rPr lang="en-US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CF) </a:t>
            </a:r>
            <a:endParaRPr lang="en-US" sz="32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E725D6-5896-451E-955E-CB240864898D}"/>
              </a:ext>
            </a:extLst>
          </p:cNvPr>
          <p:cNvSpPr/>
          <p:nvPr/>
        </p:nvSpPr>
        <p:spPr>
          <a:xfrm>
            <a:off x="4145549" y="4556826"/>
            <a:ext cx="3976382" cy="17657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ที่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CF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เป็นระบบที่ใช้ข้อมูลการกระทำของคนในการแนะนำการกระทำที่เราน่าจะทำหรือสนใจ 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17BF188-A2E2-4E03-9C27-F1BD78D4F328}"/>
              </a:ext>
            </a:extLst>
          </p:cNvPr>
          <p:cNvSpPr/>
          <p:nvPr/>
        </p:nvSpPr>
        <p:spPr>
          <a:xfrm>
            <a:off x="8996013" y="3717206"/>
            <a:ext cx="2340068" cy="8396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แบบผสมผสาน </a:t>
            </a:r>
            <a:endParaRPr lang="en-US" sz="2400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(</a:t>
            </a:r>
            <a:r>
              <a:rPr lang="en-US" sz="2400" dirty="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Hybrid Approach)</a:t>
            </a:r>
            <a:endParaRPr lang="en-US" sz="32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548FB0-9931-4B3D-8168-441A93D39E2B}"/>
              </a:ext>
            </a:extLst>
          </p:cNvPr>
          <p:cNvSpPr/>
          <p:nvPr/>
        </p:nvSpPr>
        <p:spPr>
          <a:xfrm>
            <a:off x="8215596" y="4556826"/>
            <a:ext cx="3976382" cy="17657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ที่รวมเอาสองระบบคือ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CBF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และ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CF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มาทำงานร่วมกัน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C42861-6BA0-4B28-B2A7-E33118C48BCA}"/>
              </a:ext>
            </a:extLst>
          </p:cNvPr>
          <p:cNvCxnSpPr>
            <a:cxnSpLocks/>
          </p:cNvCxnSpPr>
          <p:nvPr/>
        </p:nvCxnSpPr>
        <p:spPr>
          <a:xfrm>
            <a:off x="2025954" y="3140794"/>
            <a:ext cx="0" cy="576412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5ED3A5-EBFB-489E-A681-4A6690B631F7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flipH="1">
            <a:off x="6058258" y="2743880"/>
            <a:ext cx="1" cy="973326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EA6319-365A-4531-B07B-4FF8EC16D29E}"/>
              </a:ext>
            </a:extLst>
          </p:cNvPr>
          <p:cNvCxnSpPr>
            <a:cxnSpLocks/>
          </p:cNvCxnSpPr>
          <p:nvPr/>
        </p:nvCxnSpPr>
        <p:spPr>
          <a:xfrm>
            <a:off x="10203787" y="3140794"/>
            <a:ext cx="0" cy="576412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D9BF595-DDA4-41EE-93C8-1F672B844D39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2025954" y="2309030"/>
            <a:ext cx="2550243" cy="831764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AA29E23-1B09-4DB3-A4B4-4BDAD066D691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7540321" y="2309031"/>
            <a:ext cx="2663468" cy="851023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7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INTRODUCTION</a:t>
            </a:r>
            <a:endParaRPr lang="th-TH" sz="4000" dirty="0">
              <a:solidFill>
                <a:srgbClr val="1D1233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27594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CONCLUSION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31472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E4FC8-10A8-4D5E-9770-36CC94F8FC73}"/>
              </a:ext>
            </a:extLst>
          </p:cNvPr>
          <p:cNvSpPr txBox="1"/>
          <p:nvPr/>
        </p:nvSpPr>
        <p:spPr>
          <a:xfrm>
            <a:off x="594463" y="327823"/>
            <a:ext cx="920896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CONCLUSION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B2BE7CD-6A5C-4B67-910C-23371A8388D8}"/>
              </a:ext>
            </a:extLst>
          </p:cNvPr>
          <p:cNvSpPr/>
          <p:nvPr/>
        </p:nvSpPr>
        <p:spPr>
          <a:xfrm>
            <a:off x="1132513" y="1123655"/>
            <a:ext cx="9773175" cy="859210"/>
          </a:xfrm>
          <a:prstGeom prst="snip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และการเรียนรู้เชิงลึกเป็น 2 สาขาใหญ่ที่ยังคงได้รับความสนใจและมีงานวิจัยจำนวนมากได้ผสมผสานงานเหล่านี้เข้าด้วยกันเพื่อการศึกษา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6A1BA922-23D3-4C84-B25F-1801612BA112}"/>
              </a:ext>
            </a:extLst>
          </p:cNvPr>
          <p:cNvSpPr/>
          <p:nvPr/>
        </p:nvSpPr>
        <p:spPr>
          <a:xfrm>
            <a:off x="1132513" y="2075419"/>
            <a:ext cx="9873843" cy="1163311"/>
          </a:xfrm>
          <a:prstGeom prst="snip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นำเสนอการประยุกต์ใช้การเรียนรู้เชิงลึกใน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เพื่อการสร้างรูปแบบทางการศึกษาที่ทันสมัย </a:t>
            </a:r>
          </a:p>
          <a:p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ซึ่งการเรียนรู้เชิงลึกจะใช้ในการเรียนรู้โมเดลการเรียนรู้ส่วนบุคล เพื่อที่จะทำให้ระบบ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จะสามารถนำเสนอข้อมูลทางการศึกษาที่เหมาะสมตามความต้องการและความชอบของผู้เรียน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71AA3454-287F-4569-8364-4911982D1D8E}"/>
              </a:ext>
            </a:extLst>
          </p:cNvPr>
          <p:cNvSpPr/>
          <p:nvPr/>
        </p:nvSpPr>
        <p:spPr>
          <a:xfrm>
            <a:off x="1132513" y="3331284"/>
            <a:ext cx="9823510" cy="936149"/>
          </a:xfrm>
          <a:prstGeom prst="snip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สำหรับงานวิจัยต่อไปจะมุ่งเน้นไปที่การประเมินประสิทธิผลของโมเดลนี้ ด้วยการแบ่งโมเดลนี้ออกเป็นโมเดลย่อย เพื่อที่จะสามารถวิเคราะห์รายละเอียดในแต่ละองค์ประกอบได้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EC028861-8BC8-45A0-8701-F247B4E19CE5}"/>
              </a:ext>
            </a:extLst>
          </p:cNvPr>
          <p:cNvSpPr/>
          <p:nvPr/>
        </p:nvSpPr>
        <p:spPr>
          <a:xfrm>
            <a:off x="1182846" y="4359988"/>
            <a:ext cx="9823510" cy="837886"/>
          </a:xfrm>
          <a:prstGeom prst="snip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นักวิจัยจะศึกษาเพื่อค้นหาอัลกอริทึมที่เหมาะสมในขั้นตอน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ต่างๆ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ของกระบวนการเรียนรู้เชิงลึก เพื่อเป็นประโยชน์ในการปรับปรุงผลลัพธ์ของกระบวนการ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1812762-865C-4B1A-8140-EC0A7B706857}"/>
              </a:ext>
            </a:extLst>
          </p:cNvPr>
          <p:cNvSpPr/>
          <p:nvPr/>
        </p:nvSpPr>
        <p:spPr>
          <a:xfrm>
            <a:off x="1182846" y="5284999"/>
            <a:ext cx="9823510" cy="837886"/>
          </a:xfrm>
          <a:prstGeom prst="snip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นอกจากนั้นอัลกอริทึมที่เหมาะสมในเรื่องการจัดการข้อมูลที่ไม่ใช่ตัวเลข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Nominal data)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หรือข้อมูลเชิงปริมาณ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Quantitative)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ที่ควรจะได้รับการทดสอบในสถานการณ์จริง</a:t>
            </a:r>
          </a:p>
        </p:txBody>
      </p:sp>
    </p:spTree>
    <p:extLst>
      <p:ext uri="{BB962C8B-B14F-4D97-AF65-F5344CB8AC3E}">
        <p14:creationId xmlns:p14="http://schemas.microsoft.com/office/powerpoint/2010/main" val="712202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E6B9-E9F7-4CD1-8854-58795DBFBB2D}"/>
              </a:ext>
            </a:extLst>
          </p:cNvPr>
          <p:cNvSpPr txBox="1"/>
          <p:nvPr/>
        </p:nvSpPr>
        <p:spPr>
          <a:xfrm>
            <a:off x="3809572" y="1331333"/>
            <a:ext cx="4572855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Thanks!</a:t>
            </a:r>
            <a:endParaRPr lang="en-US" sz="36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4400" dirty="0">
                <a:solidFill>
                  <a:schemeClr val="accent4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Any questions?</a:t>
            </a:r>
          </a:p>
          <a:p>
            <a:r>
              <a:rPr lang="en-US" sz="4400" dirty="0">
                <a:solidFill>
                  <a:schemeClr val="accent4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You can find me at</a:t>
            </a:r>
          </a:p>
          <a:p>
            <a:pPr lvl="1"/>
            <a:r>
              <a:rPr lang="en-US" sz="3600" dirty="0">
                <a:solidFill>
                  <a:schemeClr val="accent4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61011212041@msu.ac.th</a:t>
            </a:r>
          </a:p>
          <a:p>
            <a:pPr lvl="1"/>
            <a:r>
              <a:rPr lang="en-US" sz="3600" dirty="0">
                <a:solidFill>
                  <a:schemeClr val="accent4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61011212073@msu.ac.th</a:t>
            </a:r>
          </a:p>
          <a:p>
            <a:endParaRPr lang="en-US" sz="36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28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th-TH" sz="2800" dirty="0">
              <a:solidFill>
                <a:schemeClr val="accent4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536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INTRODUCTION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97B1BA1-47BE-4C31-9B95-00E9ABC538E4}"/>
              </a:ext>
            </a:extLst>
          </p:cNvPr>
          <p:cNvSpPr txBox="1"/>
          <p:nvPr/>
        </p:nvSpPr>
        <p:spPr>
          <a:xfrm>
            <a:off x="831855" y="5126027"/>
            <a:ext cx="1098201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ปัจจุบัน ความเร็วในเข้าถึงข้อมูลจำนวนมหาศาลได้เพิ่มขึ้นไปพร้อม ๆ กับการเติบโตของเว็บเทคโนโลยี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รวมไปถึงเทคโนโลยีการเรียนอิเล็กทรอนิกส์หรืออีเล</a:t>
            </a:r>
            <a:r>
              <a:rPr lang="th-TH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ิร์น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นิง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หรือการเรียนรู้บนเว็บ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Web-based Learning)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ก็ได้มีการพัฒนาการจัดการและการจำแนกเนื้อหาบนระบบให้ดียิ่งขึ้น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030813D-8ADC-4581-AAE0-4FA0D90D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2" y="1220772"/>
            <a:ext cx="5996028" cy="35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776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INTRODUCTION 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(ต่อ)</a:t>
            </a:r>
            <a:endParaRPr lang="en-US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97B1BA1-47BE-4C31-9B95-00E9ABC538E4}"/>
              </a:ext>
            </a:extLst>
          </p:cNvPr>
          <p:cNvSpPr txBox="1"/>
          <p:nvPr/>
        </p:nvSpPr>
        <p:spPr>
          <a:xfrm>
            <a:off x="246185" y="5297283"/>
            <a:ext cx="118432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แบบดั้งเดิมที่ไม่มีวิธีการแบบอัตโนมัติใด ๆ จะทำให้การจัดการและการจำแนกเนื้อหาบนระบบ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มีความลำบากและใช้เวลามาก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EC14A-9EAA-4302-B2C4-73CCA9E81298}"/>
              </a:ext>
            </a:extLst>
          </p:cNvPr>
          <p:cNvGrpSpPr/>
          <p:nvPr/>
        </p:nvGrpSpPr>
        <p:grpSpPr>
          <a:xfrm>
            <a:off x="2779437" y="1241124"/>
            <a:ext cx="6334187" cy="2800087"/>
            <a:chOff x="1163305" y="3327309"/>
            <a:chExt cx="6334187" cy="2800087"/>
          </a:xfrm>
        </p:grpSpPr>
        <p:pic>
          <p:nvPicPr>
            <p:cNvPr id="11" name="Picture 1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EDAFD3D-2AD9-4019-BD39-CB7277249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" t="7758" r="4598" b="11206"/>
            <a:stretch/>
          </p:blipFill>
          <p:spPr>
            <a:xfrm>
              <a:off x="1163305" y="3327309"/>
              <a:ext cx="2596161" cy="22388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5" name="Picture 1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E7AB7EF6-56F9-4C9F-86C2-596037609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08" y="3440217"/>
              <a:ext cx="3279284" cy="23914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6811BB2-A494-46C4-BF04-84A2FCFB3189}"/>
                </a:ext>
              </a:extLst>
            </p:cNvPr>
            <p:cNvSpPr txBox="1"/>
            <p:nvPr/>
          </p:nvSpPr>
          <p:spPr>
            <a:xfrm>
              <a:off x="1737579" y="5758064"/>
              <a:ext cx="245957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marL="76200" algn="thaiDist"/>
              <a:r>
                <a:rPr lang="th-TH" sz="2400" b="1" i="0" dirty="0">
                  <a:effectLst/>
                  <a:latin typeface="JasmineUPC" panose="02020603050405020304" pitchFamily="18" charset="-34"/>
                  <a:cs typeface="JasmineUPC" panose="02020603050405020304" pitchFamily="18" charset="-34"/>
                </a:rPr>
                <a:t>มีความลำบาก</a:t>
              </a:r>
              <a:endParaRPr lang="en-US" sz="2400" b="1" i="0" dirty="0">
                <a:effectLst/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F7B0BA1B-AD28-4424-8D74-4C38B91A9DC4}"/>
                </a:ext>
              </a:extLst>
            </p:cNvPr>
            <p:cNvSpPr txBox="1"/>
            <p:nvPr/>
          </p:nvSpPr>
          <p:spPr>
            <a:xfrm>
              <a:off x="5372087" y="5758064"/>
              <a:ext cx="1840637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marL="76200"/>
              <a:r>
                <a:rPr lang="th-TH" sz="2400" b="1" i="0" dirty="0">
                  <a:effectLst/>
                  <a:latin typeface="JasmineUPC" panose="02020603050405020304" pitchFamily="18" charset="-34"/>
                  <a:cs typeface="JasmineUPC" panose="02020603050405020304" pitchFamily="18" charset="-34"/>
                </a:rPr>
                <a:t>ใช้เวลานาน</a:t>
              </a:r>
              <a:endParaRPr lang="en-US" sz="2400" b="1" i="0" dirty="0">
                <a:effectLst/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sp>
        <p:nvSpPr>
          <p:cNvPr id="31" name="Flowchart: Alternate Process 11">
            <a:extLst>
              <a:ext uri="{FF2B5EF4-FFF2-40B4-BE49-F238E27FC236}">
                <a16:creationId xmlns:a16="http://schemas.microsoft.com/office/drawing/2014/main" id="{A25C3A16-F2DD-4DB9-8ED1-B32737C70344}"/>
              </a:ext>
            </a:extLst>
          </p:cNvPr>
          <p:cNvSpPr/>
          <p:nvPr/>
        </p:nvSpPr>
        <p:spPr>
          <a:xfrm>
            <a:off x="1396025" y="4382668"/>
            <a:ext cx="9399949" cy="57315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จากปัญหาของ </a:t>
            </a:r>
            <a:r>
              <a:rPr lang="en-US" sz="48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48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แบบดั้งเดิม</a:t>
            </a:r>
            <a:endParaRPr lang="en-US" sz="4800" b="1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23527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INTRODUCTION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97B1BA1-47BE-4C31-9B95-00E9ABC538E4}"/>
              </a:ext>
            </a:extLst>
          </p:cNvPr>
          <p:cNvSpPr txBox="1"/>
          <p:nvPr/>
        </p:nvSpPr>
        <p:spPr>
          <a:xfrm>
            <a:off x="604990" y="5504096"/>
            <a:ext cx="109820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 เพื่อให้การจัดการเนื้อหาบนระบบ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มีประสิทธิภาพ จึงมีความจำเป็นต้องเพิ่มเทคนิคด้านปัญญาประดิษฐ์เข้ามาช่วย</a:t>
            </a:r>
            <a:endParaRPr lang="en-US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026" name="Picture 2" descr="Elearning Industry Growth: A Look at Where Online Learning is Headed">
            <a:extLst>
              <a:ext uri="{FF2B5EF4-FFF2-40B4-BE49-F238E27FC236}">
                <a16:creationId xmlns:a16="http://schemas.microsoft.com/office/drawing/2014/main" id="{F9889342-F9DA-4259-B14F-77A2C5D7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17" y="1302507"/>
            <a:ext cx="7698764" cy="40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5 Ways Artificial Intelligence Can be Used in eLearning">
            <a:extLst>
              <a:ext uri="{FF2B5EF4-FFF2-40B4-BE49-F238E27FC236}">
                <a16:creationId xmlns:a16="http://schemas.microsoft.com/office/drawing/2014/main" id="{77BDD2EC-172E-4D28-AEE0-54C2EC58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6" y="1279689"/>
            <a:ext cx="72485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198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INTRODUCTION </a:t>
            </a:r>
            <a:r>
              <a:rPr lang="th-TH" sz="3600" spc="-64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– (ต่อ)</a:t>
            </a:r>
            <a:endParaRPr lang="en-US" sz="3600" spc="-64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  <a:cs typeface="JasmineUPC" panose="02020603050405020304" pitchFamily="18" charset="-34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97B1BA1-47BE-4C31-9B95-00E9ABC538E4}"/>
              </a:ext>
            </a:extLst>
          </p:cNvPr>
          <p:cNvSpPr txBox="1"/>
          <p:nvPr/>
        </p:nvSpPr>
        <p:spPr>
          <a:xfrm>
            <a:off x="594463" y="1173746"/>
            <a:ext cx="109820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ซึ่งวิธีการอย่างหนึ่งที่กำลังได้รับความสนใจในปัจจุบันคือการเรียนรู้เชิงลึก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Deep Learning)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เพราะสามารถช่วยอำนวยความสะดวกในการจัดการข้อมูลในระบบ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ที่มีประสิทธิภาพ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8E0ABFFB-0BA3-4F50-915B-7862FCB42B02}"/>
              </a:ext>
            </a:extLst>
          </p:cNvPr>
          <p:cNvSpPr txBox="1"/>
          <p:nvPr/>
        </p:nvSpPr>
        <p:spPr>
          <a:xfrm>
            <a:off x="594463" y="5505496"/>
            <a:ext cx="1144047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ในงานวิจัยฉบับนี้ จึงได้นำเสนอ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โมเดลของกระบวนการเรียนรู้ส่วนบุคคล 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Personalized Learning Process Model)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ที่รวมเอาการประยุกต์การเรียนรู้แบบลึกเข้ามาช่วยการในวิเคราะห์การเรียนรู้ความต้องการส่วนบุคคล</a:t>
            </a:r>
          </a:p>
        </p:txBody>
      </p:sp>
      <p:pic>
        <p:nvPicPr>
          <p:cNvPr id="2050" name="Picture 2" descr="3 Innovative Models for Personalized Learning">
            <a:extLst>
              <a:ext uri="{FF2B5EF4-FFF2-40B4-BE49-F238E27FC236}">
                <a16:creationId xmlns:a16="http://schemas.microsoft.com/office/drawing/2014/main" id="{B9DF03E0-4D3A-4ACD-A2F8-1B5F5408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4"/>
          <a:stretch/>
        </p:blipFill>
        <p:spPr bwMode="auto">
          <a:xfrm>
            <a:off x="2770921" y="2121988"/>
            <a:ext cx="6259093" cy="31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3023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1">
            <a:extLst>
              <a:ext uri="{FF2B5EF4-FFF2-40B4-BE49-F238E27FC236}">
                <a16:creationId xmlns:a16="http://schemas.microsoft.com/office/drawing/2014/main" id="{67846C93-4E3F-44C9-8366-105662422AA2}"/>
              </a:ext>
            </a:extLst>
          </p:cNvPr>
          <p:cNvSpPr txBox="1"/>
          <p:nvPr/>
        </p:nvSpPr>
        <p:spPr>
          <a:xfrm>
            <a:off x="812800" y="2819400"/>
            <a:ext cx="103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OVERVIEW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6411D529-C37B-4517-97CC-89B5B38E12D1}"/>
              </a:ext>
            </a:extLst>
          </p:cNvPr>
          <p:cNvSpPr/>
          <p:nvPr/>
        </p:nvSpPr>
        <p:spPr>
          <a:xfrm>
            <a:off x="-72040" y="6477000"/>
            <a:ext cx="12333083" cy="382105"/>
          </a:xfrm>
          <a:prstGeom prst="rect">
            <a:avLst/>
          </a:prstGeom>
          <a:solidFill>
            <a:srgbClr val="2620F6"/>
          </a:solidFill>
        </p:spPr>
      </p:sp>
    </p:spTree>
    <p:extLst>
      <p:ext uri="{BB962C8B-B14F-4D97-AF65-F5344CB8AC3E}">
        <p14:creationId xmlns:p14="http://schemas.microsoft.com/office/powerpoint/2010/main" val="16041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utoShape 7">
            <a:extLst>
              <a:ext uri="{FF2B5EF4-FFF2-40B4-BE49-F238E27FC236}">
                <a16:creationId xmlns:a16="http://schemas.microsoft.com/office/drawing/2014/main" id="{BBF7EF80-AB4A-4E53-8AE4-B571B8745F78}"/>
              </a:ext>
            </a:extLst>
          </p:cNvPr>
          <p:cNvSpPr/>
          <p:nvPr/>
        </p:nvSpPr>
        <p:spPr>
          <a:xfrm flipV="1">
            <a:off x="0" y="6453738"/>
            <a:ext cx="12192000" cy="404261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32DE93-FD53-4C28-B906-DCAED47E64C6}"/>
              </a:ext>
            </a:extLst>
          </p:cNvPr>
          <p:cNvSpPr txBox="1"/>
          <p:nvPr/>
        </p:nvSpPr>
        <p:spPr>
          <a:xfrm>
            <a:off x="594463" y="327823"/>
            <a:ext cx="7965564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600" spc="-64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  <a:cs typeface="JasmineUPC" panose="02020603050405020304" pitchFamily="18" charset="-34"/>
              </a:rPr>
              <a:t>E-LEARNING OVERVIEW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97B1BA1-47BE-4C31-9B95-00E9ABC538E4}"/>
              </a:ext>
            </a:extLst>
          </p:cNvPr>
          <p:cNvSpPr txBox="1"/>
          <p:nvPr/>
        </p:nvSpPr>
        <p:spPr>
          <a:xfrm>
            <a:off x="594461" y="1244085"/>
            <a:ext cx="109820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นิยามของ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เป็นการศึกษาที่ให้บริการบนอุปกรณ์แบบดิจิทัล เช่น คอมพิวเตอร์ หรือ อุปกรณ์เคลื่อนที่ เพื่อใช้ในการสนับสนุนการเรียนรู้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7DC5D5E-829F-48C1-8A79-08C9C821E47F}"/>
              </a:ext>
            </a:extLst>
          </p:cNvPr>
          <p:cNvSpPr txBox="1"/>
          <p:nvPr/>
        </p:nvSpPr>
        <p:spPr>
          <a:xfrm>
            <a:off x="594462" y="5432154"/>
            <a:ext cx="109820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400" indent="-457200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E-learning </a:t>
            </a:r>
            <a:r>
              <a:rPr lang="th-TH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จึงเป็นกระบวนการของการเรียนรู้ผ่านเครื่องมือเทคโนโลยีอิเล็กทรอนิกส์สมัยใหม่ ที่พัฒนาบนเว็บได้สร้างการเรียนรู้แบบอิสระ ประหยัดค่าใช้จ่ายและเวลา รวมถึงการเข้าถึงเนื้อหายังสามารถทำได้ทุกที่ทุกเวลา</a:t>
            </a:r>
          </a:p>
        </p:txBody>
      </p:sp>
      <p:pic>
        <p:nvPicPr>
          <p:cNvPr id="3074" name="Picture 2" descr="Elearning Industry Growth: A Look at Where Online Learning is Headed">
            <a:extLst>
              <a:ext uri="{FF2B5EF4-FFF2-40B4-BE49-F238E27FC236}">
                <a16:creationId xmlns:a16="http://schemas.microsoft.com/office/drawing/2014/main" id="{495AB19A-DDFE-4DE5-84E5-E037778D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48" y="2015836"/>
            <a:ext cx="5970243" cy="3133398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1134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2028</Words>
  <Application>Microsoft Office PowerPoint</Application>
  <PresentationFormat>แบบจอกว้าง</PresentationFormat>
  <Paragraphs>162</Paragraphs>
  <Slides>32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JasmineUPC</vt:lpstr>
      <vt:lpstr>Lucida Bright</vt:lpstr>
      <vt:lpstr>Serithai</vt:lpstr>
      <vt:lpstr>Wingdings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a smart  e-learning system</dc:title>
  <dc:creator>jakejake_en@outlook.com</dc:creator>
  <cp:lastModifiedBy>TLEOXZO</cp:lastModifiedBy>
  <cp:revision>38</cp:revision>
  <dcterms:created xsi:type="dcterms:W3CDTF">2020-10-24T15:31:53Z</dcterms:created>
  <dcterms:modified xsi:type="dcterms:W3CDTF">2020-10-26T10:58:03Z</dcterms:modified>
</cp:coreProperties>
</file>